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73" r:id="rId8"/>
    <p:sldId id="274" r:id="rId9"/>
    <p:sldId id="262" r:id="rId10"/>
    <p:sldId id="264" r:id="rId11"/>
    <p:sldId id="272" r:id="rId12"/>
    <p:sldId id="271" r:id="rId13"/>
    <p:sldId id="263"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5F099B-4616-4A3C-843F-31693D1B7ACE}">
          <p14:sldIdLst>
            <p14:sldId id="256"/>
            <p14:sldId id="257"/>
            <p14:sldId id="258"/>
            <p14:sldId id="259"/>
            <p14:sldId id="260"/>
            <p14:sldId id="261"/>
            <p14:sldId id="273"/>
            <p14:sldId id="274"/>
            <p14:sldId id="262"/>
            <p14:sldId id="264"/>
            <p14:sldId id="272"/>
            <p14:sldId id="271"/>
            <p14:sldId id="263"/>
            <p14:sldId id="265"/>
          </p14:sldIdLst>
        </p14:section>
        <p14:section name="Untitled Section" id="{74E50B7C-598B-4B30-9246-3A628BE18C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C1279C8-2B8B-4987-9597-51757D19FA91}" type="datetimeFigureOut">
              <a:rPr lang="he-IL" smtClean="0"/>
              <a:t>ל'/סיון/תשע"ו</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D36C8FD-814F-4ED6-A747-1A9A7FF80AF0}" type="slidenum">
              <a:rPr lang="he-IL" smtClean="0"/>
              <a:t>‹#›</a:t>
            </a:fld>
            <a:endParaRPr lang="he-IL"/>
          </a:p>
        </p:txBody>
      </p:sp>
    </p:spTree>
    <p:extLst>
      <p:ext uri="{BB962C8B-B14F-4D97-AF65-F5344CB8AC3E}">
        <p14:creationId xmlns:p14="http://schemas.microsoft.com/office/powerpoint/2010/main" val="167842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D36C8FD-814F-4ED6-A747-1A9A7FF80AF0}" type="slidenum">
              <a:rPr lang="he-IL" smtClean="0"/>
              <a:t>7</a:t>
            </a:fld>
            <a:endParaRPr lang="he-IL"/>
          </a:p>
        </p:txBody>
      </p:sp>
    </p:spTree>
    <p:extLst>
      <p:ext uri="{BB962C8B-B14F-4D97-AF65-F5344CB8AC3E}">
        <p14:creationId xmlns:p14="http://schemas.microsoft.com/office/powerpoint/2010/main" val="61111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7/6/2016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52650" y="1928812"/>
            <a:ext cx="7886700" cy="3000375"/>
          </a:xfrm>
          <a:prstGeom prst="rect">
            <a:avLst/>
          </a:prstGeom>
        </p:spPr>
      </p:pic>
    </p:spTree>
    <p:extLst>
      <p:ext uri="{BB962C8B-B14F-4D97-AF65-F5344CB8AC3E}">
        <p14:creationId xmlns:p14="http://schemas.microsoft.com/office/powerpoint/2010/main" val="204033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9900"/>
                </a:solidFill>
              </a:rPr>
              <a:t>Ammunition</a:t>
            </a:r>
          </a:p>
        </p:txBody>
      </p:sp>
      <p:sp>
        <p:nvSpPr>
          <p:cNvPr id="3" name="Content Placeholder 2"/>
          <p:cNvSpPr>
            <a:spLocks noGrp="1"/>
          </p:cNvSpPr>
          <p:nvPr>
            <p:ph idx="1"/>
          </p:nvPr>
        </p:nvSpPr>
        <p:spPr>
          <a:xfrm>
            <a:off x="913795" y="2096065"/>
            <a:ext cx="10008671" cy="3474226"/>
          </a:xfrm>
        </p:spPr>
        <p:txBody>
          <a:bodyPr>
            <a:normAutofit fontScale="62500" lnSpcReduction="20000"/>
          </a:bodyPr>
          <a:lstStyle/>
          <a:p>
            <a:pPr marL="0" indent="0" algn="l">
              <a:buNone/>
            </a:pPr>
            <a:r>
              <a:rPr lang="en-US" sz="3200" dirty="0"/>
              <a:t>As to Ammunition, we in STARMIS ARMS Inc., can provide almost anything out there.</a:t>
            </a:r>
          </a:p>
          <a:p>
            <a:pPr marL="0" indent="0" algn="l">
              <a:buNone/>
            </a:pPr>
            <a:r>
              <a:rPr lang="en-US" sz="3200" dirty="0"/>
              <a:t>We know and already have been providing our clients on an ongoing monthly shipments, a large verity: </a:t>
            </a:r>
            <a:r>
              <a:rPr lang="en-US" sz="3200" dirty="0">
                <a:solidFill>
                  <a:srgbClr val="FF0000"/>
                </a:solidFill>
              </a:rPr>
              <a:t>9X19,9X18, 45 ACP, 556 NATO, 762X39, 762X45, 762X51, 762X54, 408 CHEYTAC, 20MM, 23MM, etc.</a:t>
            </a:r>
          </a:p>
          <a:p>
            <a:pPr marL="0" indent="0" algn="l">
              <a:buNone/>
            </a:pPr>
            <a:r>
              <a:rPr lang="en-US" sz="3200" dirty="0"/>
              <a:t>We also have the ability to establish a manufacturing ammunition line at your facility.</a:t>
            </a:r>
          </a:p>
          <a:p>
            <a:pPr marL="0" indent="0" algn="l">
              <a:buNone/>
            </a:pPr>
            <a:endParaRPr lang="en-US" dirty="0"/>
          </a:p>
          <a:p>
            <a:pPr marL="0" indent="0" algn="l">
              <a:buNone/>
            </a:pPr>
            <a:endParaRPr lang="en-US" dirty="0"/>
          </a:p>
          <a:p>
            <a:pPr marL="0" indent="0" algn="l">
              <a:buNone/>
            </a:pPr>
            <a:r>
              <a:rPr lang="en-US" dirty="0"/>
              <a:t> </a:t>
            </a:r>
          </a:p>
          <a:p>
            <a:pPr marL="0" indent="0" algn="l">
              <a:buNone/>
            </a:pPr>
            <a:endParaRPr lang="en-US" dirty="0"/>
          </a:p>
        </p:txBody>
      </p:sp>
      <p:pic>
        <p:nvPicPr>
          <p:cNvPr id="4" name="Picture 3"/>
          <p:cNvPicPr>
            <a:picLocks noChangeAspect="1"/>
          </p:cNvPicPr>
          <p:nvPr/>
        </p:nvPicPr>
        <p:blipFill>
          <a:blip r:embed="rId2"/>
          <a:stretch>
            <a:fillRect/>
          </a:stretch>
        </p:blipFill>
        <p:spPr>
          <a:xfrm>
            <a:off x="3204594" y="4385387"/>
            <a:ext cx="5896244" cy="2364523"/>
          </a:xfrm>
          <a:prstGeom prst="rect">
            <a:avLst/>
          </a:prstGeom>
        </p:spPr>
      </p:pic>
    </p:spTree>
    <p:extLst>
      <p:ext uri="{BB962C8B-B14F-4D97-AF65-F5344CB8AC3E}">
        <p14:creationId xmlns:p14="http://schemas.microsoft.com/office/powerpoint/2010/main" val="49368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5897" y="338592"/>
            <a:ext cx="9001462" cy="818404"/>
          </a:xfrm>
        </p:spPr>
        <p:txBody>
          <a:bodyPr/>
          <a:lstStyle/>
          <a:p>
            <a:r>
              <a:rPr lang="en-US" dirty="0">
                <a:solidFill>
                  <a:srgbClr val="CC9900"/>
                </a:solidFill>
              </a:rPr>
              <a:t>MILITARY DIVING</a:t>
            </a:r>
            <a:endParaRPr lang="he-IL" dirty="0">
              <a:solidFill>
                <a:srgbClr val="CC9900"/>
              </a:solidFill>
            </a:endParaRPr>
          </a:p>
        </p:txBody>
      </p:sp>
      <p:sp>
        <p:nvSpPr>
          <p:cNvPr id="5" name="Subtitle 4"/>
          <p:cNvSpPr>
            <a:spLocks noGrp="1"/>
          </p:cNvSpPr>
          <p:nvPr>
            <p:ph type="subTitle" idx="1"/>
          </p:nvPr>
        </p:nvSpPr>
        <p:spPr>
          <a:xfrm>
            <a:off x="1595269" y="1670180"/>
            <a:ext cx="9001462" cy="2276669"/>
          </a:xfrm>
        </p:spPr>
        <p:txBody>
          <a:bodyPr/>
          <a:lstStyle/>
          <a:p>
            <a:pPr algn="l" rtl="0"/>
            <a:r>
              <a:rPr lang="en-US" dirty="0"/>
              <a:t>Military diving is the name for a wide area of combat, intelligence tasks, border defense tasks, demolition tasks etc. </a:t>
            </a:r>
          </a:p>
          <a:p>
            <a:pPr algn="l" rtl="0"/>
            <a:r>
              <a:rPr lang="en-US" dirty="0"/>
              <a:t>We in Starmis Arms Inc., have the abilities to provide a large range of equipment for a squad or individual warrior.</a:t>
            </a:r>
          </a:p>
        </p:txBody>
      </p:sp>
      <p:pic>
        <p:nvPicPr>
          <p:cNvPr id="6" name="Picture 5" descr="http://imgc.allpostersimages.com/images/P-473-488-90/70/7067/YKTL100Z/posters/stocktrek-images-special-operations-forces-combat-diver-with-underwater-propulsion-vehicle.jpg"/>
          <p:cNvPicPr>
            <a:picLocks noChangeAspect="1" noChangeArrowheads="1"/>
          </p:cNvPicPr>
          <p:nvPr/>
        </p:nvPicPr>
        <p:blipFill rotWithShape="1">
          <a:blip r:embed="rId2">
            <a:extLst>
              <a:ext uri="{28A0092B-C50C-407E-A947-70E740481C1C}">
                <a14:useLocalDpi xmlns:a14="http://schemas.microsoft.com/office/drawing/2010/main" val="0"/>
              </a:ext>
            </a:extLst>
          </a:blip>
          <a:srcRect l="460" r="5" b="5"/>
          <a:stretch/>
        </p:blipFill>
        <p:spPr bwMode="auto">
          <a:xfrm>
            <a:off x="1595269" y="3946849"/>
            <a:ext cx="4162064" cy="2455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irewallegypt.com/en/wp-content/uploads/2012/11/underwater-2.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70" r="16373" b="4"/>
          <a:stretch/>
        </p:blipFill>
        <p:spPr bwMode="auto">
          <a:xfrm>
            <a:off x="5870222" y="3946849"/>
            <a:ext cx="4726509" cy="24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3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95269" y="192947"/>
            <a:ext cx="9001462" cy="587229"/>
          </a:xfrm>
        </p:spPr>
        <p:txBody>
          <a:bodyPr>
            <a:normAutofit/>
          </a:bodyPr>
          <a:lstStyle/>
          <a:p>
            <a:r>
              <a:rPr lang="en-US" sz="2500" dirty="0">
                <a:solidFill>
                  <a:srgbClr val="CC9900"/>
                </a:solidFill>
              </a:rPr>
              <a:t>Starmis arms Inc. training</a:t>
            </a:r>
            <a:endParaRPr lang="he-IL" sz="2500" dirty="0">
              <a:solidFill>
                <a:srgbClr val="CC9900"/>
              </a:solidFill>
            </a:endParaRPr>
          </a:p>
        </p:txBody>
      </p:sp>
      <p:sp>
        <p:nvSpPr>
          <p:cNvPr id="6" name="Subtitle 5"/>
          <p:cNvSpPr>
            <a:spLocks noGrp="1"/>
          </p:cNvSpPr>
          <p:nvPr>
            <p:ph type="subTitle" idx="1"/>
          </p:nvPr>
        </p:nvSpPr>
        <p:spPr>
          <a:xfrm>
            <a:off x="1528158" y="1023457"/>
            <a:ext cx="9461420" cy="3020037"/>
          </a:xfrm>
        </p:spPr>
        <p:txBody>
          <a:bodyPr>
            <a:normAutofit lnSpcReduction="10000"/>
          </a:bodyPr>
          <a:lstStyle/>
          <a:p>
            <a:pPr algn="l"/>
            <a:r>
              <a:rPr lang="en-US" sz="1800" dirty="0"/>
              <a:t>One of the most important things we are providing is training courses, we do that for a massive range:</a:t>
            </a:r>
          </a:p>
          <a:p>
            <a:pPr algn="l"/>
            <a:r>
              <a:rPr lang="en-US" sz="1800" dirty="0">
                <a:solidFill>
                  <a:srgbClr val="FF0000"/>
                </a:solidFill>
              </a:rPr>
              <a:t>Snipers.</a:t>
            </a:r>
          </a:p>
          <a:p>
            <a:pPr algn="l"/>
            <a:r>
              <a:rPr lang="en-US" sz="1800" dirty="0">
                <a:solidFill>
                  <a:srgbClr val="FF0000"/>
                </a:solidFill>
              </a:rPr>
              <a:t>Divers.</a:t>
            </a:r>
          </a:p>
          <a:p>
            <a:pPr algn="l"/>
            <a:r>
              <a:rPr lang="en-US" sz="1800" dirty="0">
                <a:solidFill>
                  <a:srgbClr val="FF0000"/>
                </a:solidFill>
              </a:rPr>
              <a:t>Parachuting. </a:t>
            </a:r>
            <a:endParaRPr lang="he-IL" sz="1800" dirty="0">
              <a:solidFill>
                <a:srgbClr val="FF0000"/>
              </a:solidFill>
            </a:endParaRPr>
          </a:p>
          <a:p>
            <a:pPr algn="l"/>
            <a:r>
              <a:rPr lang="en-US" sz="1800" dirty="0">
                <a:solidFill>
                  <a:srgbClr val="FF0000"/>
                </a:solidFill>
              </a:rPr>
              <a:t>Border patrol. </a:t>
            </a:r>
            <a:endParaRPr lang="he-IL" sz="1800" dirty="0">
              <a:solidFill>
                <a:srgbClr val="FF0000"/>
              </a:solidFill>
            </a:endParaRPr>
          </a:p>
          <a:p>
            <a:pPr algn="l"/>
            <a:r>
              <a:rPr lang="en-US" sz="1800" dirty="0">
                <a:solidFill>
                  <a:srgbClr val="FF0000"/>
                </a:solidFill>
              </a:rPr>
              <a:t>Explosives Disposal.</a:t>
            </a:r>
            <a:endParaRPr lang="he-IL" sz="1800" dirty="0">
              <a:solidFill>
                <a:srgbClr val="FF0000"/>
              </a:solidFill>
            </a:endParaRPr>
          </a:p>
        </p:txBody>
      </p:sp>
      <p:pic>
        <p:nvPicPr>
          <p:cNvPr id="7" name="Picture 6"/>
          <p:cNvPicPr>
            <a:picLocks noChangeAspect="1"/>
          </p:cNvPicPr>
          <p:nvPr/>
        </p:nvPicPr>
        <p:blipFill>
          <a:blip r:embed="rId2"/>
          <a:stretch>
            <a:fillRect/>
          </a:stretch>
        </p:blipFill>
        <p:spPr>
          <a:xfrm>
            <a:off x="1528568" y="4730621"/>
            <a:ext cx="4567432" cy="1684855"/>
          </a:xfrm>
          <a:prstGeom prst="rect">
            <a:avLst/>
          </a:prstGeom>
        </p:spPr>
      </p:pic>
      <p:pic>
        <p:nvPicPr>
          <p:cNvPr id="8" name="Picture 7"/>
          <p:cNvPicPr>
            <a:picLocks noChangeAspect="1"/>
          </p:cNvPicPr>
          <p:nvPr/>
        </p:nvPicPr>
        <p:blipFill>
          <a:blip r:embed="rId3"/>
          <a:stretch>
            <a:fillRect/>
          </a:stretch>
        </p:blipFill>
        <p:spPr>
          <a:xfrm>
            <a:off x="3946849" y="1446245"/>
            <a:ext cx="5966616" cy="3284376"/>
          </a:xfrm>
          <a:prstGeom prst="rect">
            <a:avLst/>
          </a:prstGeom>
        </p:spPr>
      </p:pic>
    </p:spTree>
    <p:extLst>
      <p:ext uri="{BB962C8B-B14F-4D97-AF65-F5344CB8AC3E}">
        <p14:creationId xmlns:p14="http://schemas.microsoft.com/office/powerpoint/2010/main" val="130709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56" y="79369"/>
            <a:ext cx="10353761" cy="1326321"/>
          </a:xfrm>
        </p:spPr>
        <p:txBody>
          <a:bodyPr/>
          <a:lstStyle/>
          <a:p>
            <a:r>
              <a:rPr lang="en-US" dirty="0">
                <a:solidFill>
                  <a:srgbClr val="CC9900"/>
                </a:solidFill>
              </a:rPr>
              <a:t>Drones</a:t>
            </a:r>
          </a:p>
        </p:txBody>
      </p:sp>
      <p:sp>
        <p:nvSpPr>
          <p:cNvPr id="3" name="Content Placeholder 2"/>
          <p:cNvSpPr>
            <a:spLocks noGrp="1"/>
          </p:cNvSpPr>
          <p:nvPr>
            <p:ph idx="1"/>
          </p:nvPr>
        </p:nvSpPr>
        <p:spPr>
          <a:xfrm>
            <a:off x="6046237" y="1604864"/>
            <a:ext cx="5221319" cy="5449079"/>
          </a:xfrm>
        </p:spPr>
        <p:txBody>
          <a:bodyPr>
            <a:normAutofit fontScale="92500" lnSpcReduction="10000"/>
          </a:bodyPr>
          <a:lstStyle/>
          <a:p>
            <a:pPr marL="0" indent="0" algn="l">
              <a:buNone/>
            </a:pPr>
            <a:r>
              <a:rPr lang="en-US" dirty="0">
                <a:effectLst/>
              </a:rPr>
              <a:t>Military Drones are aircrafts that are usually armed. These aircrafts have no onboard human pilot</a:t>
            </a:r>
            <a:r>
              <a:rPr lang="en-US" dirty="0"/>
              <a:t>.</a:t>
            </a:r>
            <a:br>
              <a:rPr lang="en-US" dirty="0"/>
            </a:br>
            <a:r>
              <a:rPr lang="en-US" dirty="0">
                <a:effectLst/>
              </a:rPr>
              <a:t>Military Drones were used for various civilian operations such as search and rescue, weather analysis, etc. They are known for their “precision” and “stealth” features. Drones have carried out monumental tasks in</a:t>
            </a:r>
            <a:r>
              <a:rPr lang="en-US" dirty="0"/>
              <a:t> </a:t>
            </a:r>
            <a:r>
              <a:rPr lang="en-US" dirty="0">
                <a:effectLst/>
              </a:rPr>
              <a:t>preventing terrorist attacks.</a:t>
            </a:r>
            <a:br>
              <a:rPr lang="en-US" dirty="0"/>
            </a:br>
            <a:r>
              <a:rPr lang="en-US" dirty="0">
                <a:effectLst/>
              </a:rPr>
              <a:t>In recent years, the drones are now used for</a:t>
            </a:r>
            <a:r>
              <a:rPr lang="en-US" dirty="0"/>
              <a:t>: </a:t>
            </a:r>
          </a:p>
          <a:p>
            <a:pPr marL="0" indent="0" algn="l">
              <a:buNone/>
            </a:pPr>
            <a:r>
              <a:rPr lang="en-US" dirty="0">
                <a:effectLst/>
              </a:rPr>
              <a:t>the war on terrorism, spying, surveillance tasks, save lives etc. </a:t>
            </a:r>
          </a:p>
          <a:p>
            <a:pPr marL="0" indent="0" algn="l">
              <a:buNone/>
            </a:pPr>
            <a:r>
              <a:rPr lang="en-US" dirty="0">
                <a:effectLst/>
              </a:rPr>
              <a:t>In general, Drones are as lethal as to the enemy as regular airplanes. </a:t>
            </a:r>
            <a:br>
              <a:rPr lang="en-US" dirty="0"/>
            </a:br>
            <a:endParaRPr lang="en-US" dirty="0"/>
          </a:p>
        </p:txBody>
      </p:sp>
      <p:pic>
        <p:nvPicPr>
          <p:cNvPr id="4" name="Picture 3"/>
          <p:cNvPicPr>
            <a:picLocks noChangeAspect="1"/>
          </p:cNvPicPr>
          <p:nvPr/>
        </p:nvPicPr>
        <p:blipFill>
          <a:blip r:embed="rId2"/>
          <a:stretch>
            <a:fillRect/>
          </a:stretch>
        </p:blipFill>
        <p:spPr>
          <a:xfrm>
            <a:off x="1073603" y="1635724"/>
            <a:ext cx="4367332" cy="2311125"/>
          </a:xfrm>
          <a:prstGeom prst="rect">
            <a:avLst/>
          </a:prstGeom>
        </p:spPr>
      </p:pic>
      <p:pic>
        <p:nvPicPr>
          <p:cNvPr id="5" name="Picture 4"/>
          <p:cNvPicPr>
            <a:picLocks noChangeAspect="1"/>
          </p:cNvPicPr>
          <p:nvPr/>
        </p:nvPicPr>
        <p:blipFill>
          <a:blip r:embed="rId3"/>
          <a:stretch>
            <a:fillRect/>
          </a:stretch>
        </p:blipFill>
        <p:spPr>
          <a:xfrm>
            <a:off x="1073603" y="4406916"/>
            <a:ext cx="4367332" cy="2329786"/>
          </a:xfrm>
          <a:prstGeom prst="rect">
            <a:avLst/>
          </a:prstGeom>
        </p:spPr>
      </p:pic>
    </p:spTree>
    <p:extLst>
      <p:ext uri="{BB962C8B-B14F-4D97-AF65-F5344CB8AC3E}">
        <p14:creationId xmlns:p14="http://schemas.microsoft.com/office/powerpoint/2010/main" val="46167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905" y="485378"/>
            <a:ext cx="10353762" cy="3197389"/>
          </a:xfrm>
        </p:spPr>
        <p:txBody>
          <a:bodyPr/>
          <a:lstStyle/>
          <a:p>
            <a:pPr marL="0" indent="0" algn="l">
              <a:buNone/>
            </a:pPr>
            <a:r>
              <a:rPr lang="en-US" dirty="0"/>
              <a:t>As you can see, we have the sources and abilities to accomplish and supply almost any demand you have </a:t>
            </a:r>
            <a:r>
              <a:rPr lang="en-US" dirty="0">
                <a:solidFill>
                  <a:srgbClr val="CC9900"/>
                </a:solidFill>
              </a:rPr>
              <a:t>IF ITS WEAPONS, AMMUNITION OR MILITARY EQUIPMENT.</a:t>
            </a:r>
          </a:p>
          <a:p>
            <a:pPr marL="0" indent="0" algn="l">
              <a:buNone/>
            </a:pPr>
            <a:r>
              <a:rPr lang="en-US" dirty="0"/>
              <a:t>Thank you for this opportunity and its our pleasure to do business with you!</a:t>
            </a:r>
          </a:p>
          <a:p>
            <a:pPr marL="0" indent="0" algn="l">
              <a:buNone/>
            </a:pPr>
            <a:endParaRPr lang="en-US" dirty="0"/>
          </a:p>
          <a:p>
            <a:pPr marL="0" indent="0" algn="l">
              <a:buNone/>
            </a:pPr>
            <a:r>
              <a:rPr lang="en-US" dirty="0">
                <a:solidFill>
                  <a:srgbClr val="C00000"/>
                </a:solidFill>
              </a:rPr>
              <a:t>STARMIS ARMS INC. </a:t>
            </a:r>
            <a:r>
              <a:rPr lang="en-US" dirty="0"/>
              <a:t>					</a:t>
            </a:r>
          </a:p>
        </p:txBody>
      </p:sp>
      <p:pic>
        <p:nvPicPr>
          <p:cNvPr id="4" name="Picture 3"/>
          <p:cNvPicPr>
            <a:picLocks noChangeAspect="1"/>
          </p:cNvPicPr>
          <p:nvPr/>
        </p:nvPicPr>
        <p:blipFill>
          <a:blip r:embed="rId2"/>
          <a:stretch>
            <a:fillRect/>
          </a:stretch>
        </p:blipFill>
        <p:spPr>
          <a:xfrm>
            <a:off x="2292609" y="3085808"/>
            <a:ext cx="7886700" cy="3000375"/>
          </a:xfrm>
          <a:prstGeom prst="rect">
            <a:avLst/>
          </a:prstGeom>
        </p:spPr>
      </p:pic>
    </p:spTree>
    <p:extLst>
      <p:ext uri="{BB962C8B-B14F-4D97-AF65-F5344CB8AC3E}">
        <p14:creationId xmlns:p14="http://schemas.microsoft.com/office/powerpoint/2010/main" val="267700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CC9900"/>
                </a:solidFill>
              </a:rPr>
              <a:t>Starmis arms International</a:t>
            </a:r>
          </a:p>
        </p:txBody>
      </p:sp>
      <p:sp>
        <p:nvSpPr>
          <p:cNvPr id="3" name="Content Placeholder 2"/>
          <p:cNvSpPr>
            <a:spLocks noGrp="1"/>
          </p:cNvSpPr>
          <p:nvPr>
            <p:ph idx="1"/>
          </p:nvPr>
        </p:nvSpPr>
        <p:spPr>
          <a:xfrm>
            <a:off x="318782" y="1736521"/>
            <a:ext cx="10948775" cy="4647501"/>
          </a:xfrm>
        </p:spPr>
        <p:txBody>
          <a:bodyPr numCol="1">
            <a:normAutofit fontScale="92500"/>
          </a:bodyPr>
          <a:lstStyle/>
          <a:p>
            <a:pPr marL="457200" lvl="1" indent="0" algn="l">
              <a:buNone/>
            </a:pPr>
            <a:r>
              <a:rPr lang="en-US" dirty="0"/>
              <a:t>* Stramis Arms International is a Florida based Military Arms &amp; Equipment supplier company. </a:t>
            </a:r>
          </a:p>
          <a:p>
            <a:pPr marL="457200" lvl="1" indent="0" algn="l">
              <a:buNone/>
            </a:pPr>
            <a:r>
              <a:rPr lang="en-US" dirty="0"/>
              <a:t>* Our mission is to become yours  all in one supplier for all Military &amp; Law Enforcement demands. </a:t>
            </a:r>
          </a:p>
          <a:p>
            <a:pPr marL="457200" lvl="1" indent="0" algn="l">
              <a:buNone/>
            </a:pPr>
            <a:r>
              <a:rPr lang="en-US" dirty="0"/>
              <a:t>* One of our main business is </a:t>
            </a:r>
            <a:r>
              <a:rPr lang="en-US" b="1" dirty="0"/>
              <a:t>manufacturing weapons </a:t>
            </a:r>
            <a:r>
              <a:rPr lang="en-US" dirty="0"/>
              <a:t>such as pistols, Assault Rifles  &amp; long     </a:t>
            </a:r>
          </a:p>
          <a:p>
            <a:pPr marL="457200" lvl="1" indent="0" algn="l">
              <a:buNone/>
            </a:pPr>
            <a:r>
              <a:rPr lang="en-US" dirty="0"/>
              <a:t>   distance Sniper Rifles and specialized Ammunition .</a:t>
            </a:r>
          </a:p>
          <a:p>
            <a:pPr marL="457200" lvl="1" indent="0" algn="l">
              <a:buNone/>
            </a:pPr>
            <a:r>
              <a:rPr lang="en-US" dirty="0"/>
              <a:t>* As a fully licensed company we have a  lot more capabilities in supplying a massive verity of       </a:t>
            </a:r>
          </a:p>
          <a:p>
            <a:pPr marL="457200" lvl="1" indent="0" algn="l">
              <a:buNone/>
            </a:pPr>
            <a:r>
              <a:rPr lang="en-US" dirty="0"/>
              <a:t>   Military Arms such as:  Drones, missiles, helicopters, Standard Ammunition &amp; high end         </a:t>
            </a:r>
          </a:p>
          <a:p>
            <a:pPr marL="457200" lvl="1" indent="0" algn="l">
              <a:buNone/>
            </a:pPr>
            <a:r>
              <a:rPr lang="en-US" dirty="0"/>
              <a:t>   Ammunition, Explosives, Intelligence and sophisticated systems, bomb disposal, Artillery.</a:t>
            </a:r>
          </a:p>
          <a:p>
            <a:pPr marL="457200" lvl="1" indent="0" algn="l">
              <a:buNone/>
            </a:pPr>
            <a:r>
              <a:rPr lang="en-US" dirty="0"/>
              <a:t>* Our first and most important ability to is supply our clients demands even if it looks as an    </a:t>
            </a:r>
          </a:p>
          <a:p>
            <a:pPr marL="457200" lvl="1" indent="0" algn="l">
              <a:buNone/>
            </a:pPr>
            <a:r>
              <a:rPr lang="en-US" dirty="0"/>
              <a:t>    impossible mission.</a:t>
            </a:r>
          </a:p>
          <a:p>
            <a:pPr marL="457200" lvl="1" indent="0" algn="l">
              <a:buNone/>
            </a:pPr>
            <a:r>
              <a:rPr lang="en-US" dirty="0"/>
              <a:t>*  Among our clients there are a lot of countries that we where the only company managed to  </a:t>
            </a:r>
          </a:p>
          <a:p>
            <a:pPr marL="457200" lvl="1" indent="0" algn="l">
              <a:buNone/>
            </a:pPr>
            <a:r>
              <a:rPr lang="en-US" dirty="0"/>
              <a:t>    provide their needs.   </a:t>
            </a:r>
          </a:p>
          <a:p>
            <a:pPr marL="457200" lvl="1" indent="0" algn="l">
              <a:buNone/>
            </a:pPr>
            <a:r>
              <a:rPr lang="en-US" dirty="0"/>
              <a:t>* Proof of our success is that we keep and hold our ongoing business relations for long period of time.</a:t>
            </a:r>
          </a:p>
        </p:txBody>
      </p:sp>
    </p:spTree>
    <p:extLst>
      <p:ext uri="{BB962C8B-B14F-4D97-AF65-F5344CB8AC3E}">
        <p14:creationId xmlns:p14="http://schemas.microsoft.com/office/powerpoint/2010/main" val="139832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9900"/>
                </a:solidFill>
              </a:rPr>
              <a:t>Assault Rifles  </a:t>
            </a:r>
          </a:p>
        </p:txBody>
      </p:sp>
      <p:sp>
        <p:nvSpPr>
          <p:cNvPr id="3" name="Content Placeholder 2"/>
          <p:cNvSpPr>
            <a:spLocks noGrp="1"/>
          </p:cNvSpPr>
          <p:nvPr>
            <p:ph idx="1"/>
          </p:nvPr>
        </p:nvSpPr>
        <p:spPr>
          <a:xfrm>
            <a:off x="6635692" y="1617892"/>
            <a:ext cx="4631864" cy="4581572"/>
          </a:xfrm>
        </p:spPr>
        <p:txBody>
          <a:bodyPr>
            <a:normAutofit fontScale="25000" lnSpcReduction="20000"/>
          </a:bodyPr>
          <a:lstStyle/>
          <a:p>
            <a:pPr marL="0" indent="0" algn="l">
              <a:buNone/>
            </a:pPr>
            <a:r>
              <a:rPr lang="en-US" sz="7200" dirty="0"/>
              <a:t>                         The </a:t>
            </a:r>
            <a:r>
              <a:rPr lang="en-US" sz="7200" b="1" dirty="0">
                <a:solidFill>
                  <a:srgbClr val="FF0000"/>
                </a:solidFill>
              </a:rPr>
              <a:t>BEAST </a:t>
            </a:r>
            <a:r>
              <a:rPr lang="en-US" sz="7200" dirty="0"/>
              <a:t>Series.</a:t>
            </a:r>
          </a:p>
          <a:p>
            <a:pPr marL="0" indent="0" algn="l">
              <a:buNone/>
            </a:pPr>
            <a:r>
              <a:rPr lang="en-US" sz="7200" dirty="0"/>
              <a:t>Our BEAST ‘S are the most advanced most high end </a:t>
            </a:r>
            <a:r>
              <a:rPr lang="en-US" sz="7200" dirty="0">
                <a:solidFill>
                  <a:srgbClr val="FF0000"/>
                </a:solidFill>
              </a:rPr>
              <a:t>proven combat </a:t>
            </a:r>
            <a:r>
              <a:rPr lang="en-US" sz="7200" dirty="0"/>
              <a:t>Rifles out there in the market. </a:t>
            </a:r>
          </a:p>
          <a:p>
            <a:pPr marL="0" indent="0" algn="l">
              <a:buNone/>
            </a:pPr>
            <a:r>
              <a:rPr lang="en-US" sz="7200" dirty="0"/>
              <a:t>It’s a M4  platform Rifle well build extremely durable at a high end quality that chambered to: </a:t>
            </a:r>
            <a:r>
              <a:rPr lang="en-US" sz="7200" b="1" dirty="0">
                <a:solidFill>
                  <a:srgbClr val="FF0000"/>
                </a:solidFill>
              </a:rPr>
              <a:t>762*39</a:t>
            </a:r>
            <a:r>
              <a:rPr lang="en-US" sz="7200" dirty="0"/>
              <a:t> round.</a:t>
            </a:r>
          </a:p>
          <a:p>
            <a:pPr marL="0" indent="0" algn="l">
              <a:buNone/>
            </a:pPr>
            <a:r>
              <a:rPr lang="en-US" sz="7200" dirty="0"/>
              <a:t>At over of 800 RPM its one of the best rifles in the world today.  </a:t>
            </a:r>
          </a:p>
          <a:p>
            <a:pPr marL="0" indent="0" algn="l">
              <a:buNone/>
            </a:pPr>
            <a:r>
              <a:rPr lang="en-US" sz="7200" dirty="0"/>
              <a:t>The BEATS also comes in a variety of Barrel Lengths, Grips, Colors Etc.</a:t>
            </a:r>
          </a:p>
          <a:p>
            <a:pPr marL="0" indent="0" algn="l">
              <a:buNone/>
            </a:pPr>
            <a:r>
              <a:rPr lang="en-US" sz="7200" b="1" dirty="0">
                <a:solidFill>
                  <a:srgbClr val="FF0000"/>
                </a:solidFill>
              </a:rPr>
              <a:t>The BEAST also comes chambered in 5.56 NATO / 300 Blackout / 338 Lapua, 308 Win. if requested. </a:t>
            </a:r>
          </a:p>
          <a:p>
            <a:pPr marL="0" indent="0" algn="l">
              <a:buNone/>
            </a:pPr>
            <a:endParaRPr lang="en-US" sz="5000" dirty="0"/>
          </a:p>
          <a:p>
            <a:pPr marL="0" indent="0" algn="l">
              <a:buNone/>
            </a:pPr>
            <a:r>
              <a:rPr lang="en-US" dirty="0"/>
              <a:t> </a:t>
            </a:r>
          </a:p>
          <a:p>
            <a:pPr marL="0" indent="0" algn="l">
              <a:buNone/>
            </a:pPr>
            <a:endParaRPr lang="en-US" dirty="0"/>
          </a:p>
          <a:p>
            <a:pPr marL="0" indent="0" algn="l">
              <a:buNone/>
            </a:pPr>
            <a:r>
              <a:rPr lang="en-US" dirty="0"/>
              <a:t> </a:t>
            </a:r>
          </a:p>
        </p:txBody>
      </p:sp>
      <p:pic>
        <p:nvPicPr>
          <p:cNvPr id="5" name="Picture 4"/>
          <p:cNvPicPr>
            <a:picLocks noChangeAspect="1"/>
          </p:cNvPicPr>
          <p:nvPr/>
        </p:nvPicPr>
        <p:blipFill>
          <a:blip r:embed="rId2"/>
          <a:stretch>
            <a:fillRect/>
          </a:stretch>
        </p:blipFill>
        <p:spPr>
          <a:xfrm>
            <a:off x="327469" y="1617892"/>
            <a:ext cx="6101323" cy="4595244"/>
          </a:xfrm>
          <a:prstGeom prst="rect">
            <a:avLst/>
          </a:prstGeom>
        </p:spPr>
      </p:pic>
    </p:spTree>
    <p:extLst>
      <p:ext uri="{BB962C8B-B14F-4D97-AF65-F5344CB8AC3E}">
        <p14:creationId xmlns:p14="http://schemas.microsoft.com/office/powerpoint/2010/main" val="51390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2029" y="702913"/>
            <a:ext cx="9864092" cy="647715"/>
          </a:xfrm>
        </p:spPr>
        <p:txBody>
          <a:bodyPr>
            <a:normAutofit/>
          </a:bodyPr>
          <a:lstStyle/>
          <a:p>
            <a:r>
              <a:rPr lang="en-US" sz="2400" dirty="0">
                <a:solidFill>
                  <a:srgbClr val="CC9900"/>
                </a:solidFill>
              </a:rPr>
              <a:t>The levi series</a:t>
            </a:r>
          </a:p>
        </p:txBody>
      </p:sp>
      <p:sp>
        <p:nvSpPr>
          <p:cNvPr id="5" name="Title 1"/>
          <p:cNvSpPr>
            <a:spLocks noGrp="1"/>
          </p:cNvSpPr>
          <p:nvPr>
            <p:ph type="subTitle" idx="1"/>
          </p:nvPr>
        </p:nvSpPr>
        <p:spPr/>
        <p:txBody>
          <a:bodyPr>
            <a:normAutofit/>
          </a:bodyPr>
          <a:lstStyle/>
          <a:p>
            <a:pPr marL="0" indent="0" algn="l">
              <a:buNone/>
            </a:pPr>
            <a:endParaRPr lang="en-US" dirty="0"/>
          </a:p>
          <a:p>
            <a:pPr marL="0" indent="0" algn="l">
              <a:buNone/>
            </a:pPr>
            <a:endParaRPr lang="en-US" dirty="0"/>
          </a:p>
        </p:txBody>
      </p:sp>
      <p:sp>
        <p:nvSpPr>
          <p:cNvPr id="9" name="Rectangle 8"/>
          <p:cNvSpPr/>
          <p:nvPr/>
        </p:nvSpPr>
        <p:spPr>
          <a:xfrm>
            <a:off x="453006" y="1350628"/>
            <a:ext cx="4580388" cy="3600986"/>
          </a:xfrm>
          <a:prstGeom prst="rect">
            <a:avLst/>
          </a:prstGeom>
        </p:spPr>
        <p:txBody>
          <a:bodyPr wrap="square">
            <a:spAutoFit/>
          </a:bodyPr>
          <a:lstStyle/>
          <a:p>
            <a:pPr marL="285750" indent="-285750">
              <a:buFont typeface="Arial" panose="020B0604020202020204" pitchFamily="34" charset="0"/>
              <a:buChar char="•"/>
            </a:pPr>
            <a:r>
              <a:rPr lang="en-US" sz="1900" dirty="0"/>
              <a:t>The Levi system is a AR platform that     </a:t>
            </a:r>
          </a:p>
          <a:p>
            <a:pPr marL="285750" indent="-285750">
              <a:buFont typeface="Arial" panose="020B0604020202020204" pitchFamily="34" charset="0"/>
              <a:buChar char="•"/>
            </a:pPr>
            <a:r>
              <a:rPr lang="en-US" sz="1900" dirty="0"/>
              <a:t> chambers the large .308 rounds (762X51).</a:t>
            </a:r>
          </a:p>
          <a:p>
            <a:pPr marL="285750" indent="-285750">
              <a:buFont typeface="Arial" panose="020B0604020202020204" pitchFamily="34" charset="0"/>
              <a:buChar char="•"/>
            </a:pPr>
            <a:r>
              <a:rPr lang="en-US" sz="1900" dirty="0"/>
              <a:t>The rifle can also come is a 338 round (762X54) which makes it a very unique system that can provide you with a Sniper Rifle up to 1200 meters and also a very powerful close counter rifle.</a:t>
            </a:r>
          </a:p>
          <a:p>
            <a:pPr marL="285750" indent="-285750">
              <a:buFont typeface="Arial" panose="020B0604020202020204" pitchFamily="34" charset="0"/>
              <a:buChar char="•"/>
            </a:pPr>
            <a:r>
              <a:rPr lang="en-US" sz="1900" dirty="0"/>
              <a:t>A 10/15/30/50 Magazine provides this rifle the ability to in high impact battlefield. </a:t>
            </a:r>
          </a:p>
        </p:txBody>
      </p:sp>
      <p:pic>
        <p:nvPicPr>
          <p:cNvPr id="10" name="Picture 9"/>
          <p:cNvPicPr>
            <a:picLocks noChangeAspect="1"/>
          </p:cNvPicPr>
          <p:nvPr/>
        </p:nvPicPr>
        <p:blipFill>
          <a:blip r:embed="rId2"/>
          <a:stretch>
            <a:fillRect/>
          </a:stretch>
        </p:blipFill>
        <p:spPr>
          <a:xfrm>
            <a:off x="6478555" y="1625373"/>
            <a:ext cx="5054082" cy="2937296"/>
          </a:xfrm>
          <a:prstGeom prst="rect">
            <a:avLst/>
          </a:prstGeom>
        </p:spPr>
      </p:pic>
    </p:spTree>
    <p:extLst>
      <p:ext uri="{BB962C8B-B14F-4D97-AF65-F5344CB8AC3E}">
        <p14:creationId xmlns:p14="http://schemas.microsoft.com/office/powerpoint/2010/main" val="185463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9900"/>
                </a:solidFill>
              </a:rPr>
              <a:t>THE STAR SERIES </a:t>
            </a:r>
          </a:p>
        </p:txBody>
      </p:sp>
      <p:sp>
        <p:nvSpPr>
          <p:cNvPr id="3" name="Content Placeholder 2"/>
          <p:cNvSpPr>
            <a:spLocks noGrp="1"/>
          </p:cNvSpPr>
          <p:nvPr>
            <p:ph idx="1"/>
          </p:nvPr>
        </p:nvSpPr>
        <p:spPr>
          <a:xfrm>
            <a:off x="7264261" y="1935921"/>
            <a:ext cx="4362880" cy="3695136"/>
          </a:xfrm>
        </p:spPr>
        <p:txBody>
          <a:bodyPr>
            <a:normAutofit fontScale="62500" lnSpcReduction="20000"/>
          </a:bodyPr>
          <a:lstStyle/>
          <a:p>
            <a:pPr marL="0" indent="0" algn="l">
              <a:buNone/>
            </a:pPr>
            <a:r>
              <a:rPr lang="en-US" sz="2500" dirty="0"/>
              <a:t>The STAR is a compact Sub Machine Gun that comes in two main calibers both 9MM and .45 ACP.</a:t>
            </a:r>
          </a:p>
          <a:p>
            <a:pPr marL="0" indent="0" algn="l">
              <a:buNone/>
            </a:pPr>
            <a:r>
              <a:rPr lang="en-US" sz="2500" dirty="0"/>
              <a:t>This unique allows the use of STD Glock Magazine that are highly common and comes in a verity of Magazine capacity. </a:t>
            </a:r>
          </a:p>
          <a:p>
            <a:pPr marL="0" indent="0" algn="l">
              <a:buNone/>
            </a:pPr>
            <a:r>
              <a:rPr lang="en-US" sz="2500" dirty="0"/>
              <a:t>It’s a light weight Sub Machine Gun (less than 2 Kg) fires at a rate of 1200-1400 RPM.</a:t>
            </a:r>
          </a:p>
          <a:p>
            <a:pPr marL="0" indent="0" algn="l">
              <a:buNone/>
            </a:pPr>
            <a:r>
              <a:rPr lang="en-US" sz="2500" dirty="0"/>
              <a:t>This gives the possibility to shoot a sub sonic Ammunition and HP along FMJ of course. </a:t>
            </a:r>
          </a:p>
          <a:p>
            <a:pPr marL="0" indent="0" algn="l">
              <a:buNone/>
            </a:pPr>
            <a:r>
              <a:rPr lang="en-US" dirty="0"/>
              <a:t> </a:t>
            </a:r>
          </a:p>
        </p:txBody>
      </p:sp>
      <p:pic>
        <p:nvPicPr>
          <p:cNvPr id="4" name="Picture 3"/>
          <p:cNvPicPr>
            <a:picLocks noChangeAspect="1"/>
          </p:cNvPicPr>
          <p:nvPr/>
        </p:nvPicPr>
        <p:blipFill>
          <a:blip r:embed="rId2"/>
          <a:stretch>
            <a:fillRect/>
          </a:stretch>
        </p:blipFill>
        <p:spPr>
          <a:xfrm>
            <a:off x="554210" y="1814729"/>
            <a:ext cx="5994325" cy="3597025"/>
          </a:xfrm>
          <a:prstGeom prst="rect">
            <a:avLst/>
          </a:prstGeom>
        </p:spPr>
      </p:pic>
    </p:spTree>
    <p:extLst>
      <p:ext uri="{BB962C8B-B14F-4D97-AF65-F5344CB8AC3E}">
        <p14:creationId xmlns:p14="http://schemas.microsoft.com/office/powerpoint/2010/main" val="130704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5084" y="1749619"/>
            <a:ext cx="6843022" cy="4641850"/>
          </a:xfrm>
          <a:prstGeom prst="rect">
            <a:avLst/>
          </a:prstGeom>
        </p:spPr>
      </p:pic>
      <p:sp>
        <p:nvSpPr>
          <p:cNvPr id="2" name="Title 1"/>
          <p:cNvSpPr>
            <a:spLocks noGrp="1"/>
          </p:cNvSpPr>
          <p:nvPr>
            <p:ph type="title"/>
          </p:nvPr>
        </p:nvSpPr>
        <p:spPr/>
        <p:txBody>
          <a:bodyPr/>
          <a:lstStyle/>
          <a:p>
            <a:r>
              <a:rPr lang="en-US" dirty="0">
                <a:solidFill>
                  <a:srgbClr val="CC9900"/>
                </a:solidFill>
              </a:rPr>
              <a:t>SNIPER RIFLE THE </a:t>
            </a:r>
            <a:r>
              <a:rPr lang="en-US" dirty="0">
                <a:solidFill>
                  <a:srgbClr val="FF0000"/>
                </a:solidFill>
              </a:rPr>
              <a:t>XDL</a:t>
            </a:r>
          </a:p>
        </p:txBody>
      </p:sp>
      <p:sp>
        <p:nvSpPr>
          <p:cNvPr id="3" name="Content Placeholder 2"/>
          <p:cNvSpPr>
            <a:spLocks noGrp="1"/>
          </p:cNvSpPr>
          <p:nvPr>
            <p:ph idx="1"/>
          </p:nvPr>
        </p:nvSpPr>
        <p:spPr>
          <a:xfrm>
            <a:off x="353245" y="1749619"/>
            <a:ext cx="4631839" cy="4455238"/>
          </a:xfrm>
        </p:spPr>
        <p:txBody>
          <a:bodyPr>
            <a:normAutofit fontScale="70000" lnSpcReduction="20000"/>
          </a:bodyPr>
          <a:lstStyle/>
          <a:p>
            <a:pPr marL="0" indent="0" algn="l">
              <a:buNone/>
            </a:pPr>
            <a:r>
              <a:rPr lang="en-US" sz="1700" dirty="0"/>
              <a:t>The XDL 408 </a:t>
            </a:r>
            <a:r>
              <a:rPr lang="en-US" sz="1700" dirty="0" err="1"/>
              <a:t>Cheytac</a:t>
            </a:r>
            <a:r>
              <a:rPr lang="en-US" sz="1700" dirty="0"/>
              <a:t> is one of our main prides. It presents a highly performed long range Sniper rifle that hold accuracy up to 2500-3000 meters!</a:t>
            </a:r>
            <a:endParaRPr lang="he-IL" sz="1700" dirty="0"/>
          </a:p>
          <a:p>
            <a:pPr marL="0" indent="0" algn="l">
              <a:buNone/>
            </a:pPr>
            <a:endParaRPr lang="en-US" sz="1700" dirty="0"/>
          </a:p>
          <a:p>
            <a:pPr algn="l" rtl="0"/>
            <a:r>
              <a:rPr lang="en-US" dirty="0">
                <a:effectLst/>
              </a:rPr>
              <a:t>Specifications</a:t>
            </a:r>
            <a:r>
              <a:rPr lang="he-IL" dirty="0">
                <a:effectLst/>
              </a:rPr>
              <a:t>:</a:t>
            </a:r>
            <a:endParaRPr lang="en-US" dirty="0">
              <a:effectLst/>
            </a:endParaRPr>
          </a:p>
          <a:p>
            <a:pPr algn="l" rtl="0"/>
            <a:r>
              <a:rPr lang="he-IL" dirty="0">
                <a:effectLst/>
              </a:rPr>
              <a:t>•</a:t>
            </a:r>
            <a:r>
              <a:rPr lang="en-US" dirty="0">
                <a:effectLst/>
              </a:rPr>
              <a:t>Action Type: CheyTac Long Action w/40 MOA Base</a:t>
            </a:r>
          </a:p>
          <a:p>
            <a:pPr algn="l" rtl="0"/>
            <a:r>
              <a:rPr lang="he-IL" dirty="0">
                <a:effectLst/>
              </a:rPr>
              <a:t>•</a:t>
            </a:r>
            <a:r>
              <a:rPr lang="en-US" dirty="0">
                <a:effectLst/>
              </a:rPr>
              <a:t>Effective Range: 2500 Yards</a:t>
            </a:r>
          </a:p>
          <a:p>
            <a:pPr algn="l" rtl="0"/>
            <a:r>
              <a:rPr lang="he-IL" dirty="0">
                <a:effectLst/>
              </a:rPr>
              <a:t>•</a:t>
            </a:r>
            <a:r>
              <a:rPr lang="en-US" dirty="0">
                <a:effectLst/>
              </a:rPr>
              <a:t>Caliber: .408 or .375 CheyTac</a:t>
            </a:r>
            <a:r>
              <a:rPr lang="he-IL" dirty="0">
                <a:effectLst/>
              </a:rPr>
              <a:t>®</a:t>
            </a:r>
            <a:endParaRPr lang="en-US" dirty="0">
              <a:effectLst/>
            </a:endParaRPr>
          </a:p>
          <a:p>
            <a:pPr algn="l" rtl="0"/>
            <a:r>
              <a:rPr lang="he-IL" dirty="0">
                <a:effectLst/>
              </a:rPr>
              <a:t>•</a:t>
            </a:r>
            <a:r>
              <a:rPr lang="en-US" dirty="0">
                <a:effectLst/>
              </a:rPr>
              <a:t>Overall Length: 56 inches</a:t>
            </a:r>
          </a:p>
          <a:p>
            <a:pPr algn="l" rtl="0"/>
            <a:r>
              <a:rPr lang="he-IL" dirty="0">
                <a:effectLst/>
              </a:rPr>
              <a:t>•</a:t>
            </a:r>
            <a:r>
              <a:rPr lang="en-US" dirty="0">
                <a:effectLst/>
              </a:rPr>
              <a:t>Interchangeable Barrels</a:t>
            </a:r>
            <a:r>
              <a:rPr lang="he-IL" dirty="0">
                <a:effectLst/>
              </a:rPr>
              <a:t>:</a:t>
            </a:r>
            <a:endParaRPr lang="en-US" dirty="0">
              <a:effectLst/>
            </a:endParaRPr>
          </a:p>
          <a:p>
            <a:pPr algn="l" rtl="0"/>
            <a:r>
              <a:rPr lang="he-IL" dirty="0">
                <a:effectLst/>
              </a:rPr>
              <a:t> 29” .408 </a:t>
            </a:r>
            <a:r>
              <a:rPr lang="en-US" dirty="0">
                <a:effectLst/>
              </a:rPr>
              <a:t>Cal Twist 1:13.25</a:t>
            </a:r>
          </a:p>
          <a:p>
            <a:pPr algn="l" rtl="0"/>
            <a:r>
              <a:rPr lang="he-IL" dirty="0">
                <a:effectLst/>
              </a:rPr>
              <a:t> 29” .375 </a:t>
            </a:r>
            <a:r>
              <a:rPr lang="en-US" dirty="0">
                <a:effectLst/>
              </a:rPr>
              <a:t>Cal Twist 1:11.25</a:t>
            </a:r>
          </a:p>
          <a:p>
            <a:pPr algn="l" rtl="0"/>
            <a:r>
              <a:rPr lang="he-IL" dirty="0">
                <a:effectLst/>
              </a:rPr>
              <a:t>•</a:t>
            </a:r>
            <a:r>
              <a:rPr lang="en-US" dirty="0">
                <a:effectLst/>
              </a:rPr>
              <a:t>Weight: approx. 29 </a:t>
            </a:r>
            <a:r>
              <a:rPr lang="en-US" dirty="0" err="1">
                <a:effectLst/>
              </a:rPr>
              <a:t>lbs</a:t>
            </a:r>
            <a:endParaRPr lang="en-US" dirty="0">
              <a:effectLst/>
            </a:endParaRPr>
          </a:p>
          <a:p>
            <a:pPr algn="l" rtl="0"/>
            <a:r>
              <a:rPr lang="he-IL" dirty="0">
                <a:effectLst/>
              </a:rPr>
              <a:t>•</a:t>
            </a:r>
            <a:r>
              <a:rPr lang="en-US" dirty="0">
                <a:effectLst/>
              </a:rPr>
              <a:t>Stock: retractable</a:t>
            </a:r>
          </a:p>
          <a:p>
            <a:pPr marL="0" indent="0" algn="l" rtl="0">
              <a:buNone/>
            </a:pPr>
            <a:endParaRPr lang="he-IL" sz="1400" dirty="0"/>
          </a:p>
          <a:p>
            <a:pPr marL="0" indent="0" algn="l">
              <a:buNone/>
            </a:pPr>
            <a:endParaRPr lang="en-US" sz="1400" dirty="0"/>
          </a:p>
        </p:txBody>
      </p:sp>
    </p:spTree>
    <p:extLst>
      <p:ext uri="{BB962C8B-B14F-4D97-AF65-F5344CB8AC3E}">
        <p14:creationId xmlns:p14="http://schemas.microsoft.com/office/powerpoint/2010/main" val="1478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50 BMG anti-</a:t>
            </a:r>
            <a:r>
              <a:rPr lang="en-US" dirty="0" err="1">
                <a:solidFill>
                  <a:srgbClr val="FFC000"/>
                </a:solidFill>
              </a:rPr>
              <a:t>matEriAl</a:t>
            </a:r>
            <a:r>
              <a:rPr lang="en-US" dirty="0">
                <a:solidFill>
                  <a:srgbClr val="FFC000"/>
                </a:solidFill>
              </a:rPr>
              <a:t> rifle </a:t>
            </a:r>
            <a:endParaRPr lang="he-IL" dirty="0">
              <a:solidFill>
                <a:srgbClr val="FFC000"/>
              </a:solidFill>
            </a:endParaRPr>
          </a:p>
        </p:txBody>
      </p:sp>
      <p:pic>
        <p:nvPicPr>
          <p:cNvPr id="4" name="Content Placeholder 3"/>
          <p:cNvPicPr>
            <a:picLocks noGrp="1" noChangeAspect="1"/>
          </p:cNvPicPr>
          <p:nvPr>
            <p:ph idx="1"/>
          </p:nvPr>
        </p:nvPicPr>
        <p:blipFill>
          <a:blip r:embed="rId3"/>
          <a:stretch>
            <a:fillRect/>
          </a:stretch>
        </p:blipFill>
        <p:spPr>
          <a:xfrm>
            <a:off x="913795" y="1935921"/>
            <a:ext cx="5565813" cy="3695700"/>
          </a:xfrm>
          <a:prstGeom prst="rect">
            <a:avLst/>
          </a:prstGeom>
        </p:spPr>
      </p:pic>
      <p:sp>
        <p:nvSpPr>
          <p:cNvPr id="5" name="Rectangle 4"/>
          <p:cNvSpPr/>
          <p:nvPr/>
        </p:nvSpPr>
        <p:spPr>
          <a:xfrm>
            <a:off x="6758866" y="1984469"/>
            <a:ext cx="5217111" cy="3785652"/>
          </a:xfrm>
          <a:prstGeom prst="rect">
            <a:avLst/>
          </a:prstGeom>
        </p:spPr>
        <p:txBody>
          <a:bodyPr wrap="square">
            <a:spAutoFit/>
          </a:bodyPr>
          <a:lstStyle/>
          <a:p>
            <a:r>
              <a:rPr lang="en-US" sz="1200" dirty="0"/>
              <a:t>Options: </a:t>
            </a:r>
            <a:br>
              <a:rPr lang="en-US" sz="1200" dirty="0"/>
            </a:br>
            <a:r>
              <a:rPr lang="en-US" sz="1200" dirty="0"/>
              <a:t>-735mm or 910mm barrel length</a:t>
            </a:r>
            <a:br>
              <a:rPr lang="en-US" sz="1200" dirty="0"/>
            </a:br>
            <a:r>
              <a:rPr lang="en-US" sz="1200" dirty="0"/>
              <a:t>-Custom/alternate finish</a:t>
            </a:r>
            <a:br>
              <a:rPr lang="en-US" sz="1200" dirty="0"/>
            </a:br>
            <a:r>
              <a:rPr lang="en-US" sz="1200" dirty="0"/>
              <a:t>-Spare Magazine {mil spec arrives with 3 magazines } </a:t>
            </a:r>
            <a:br>
              <a:rPr lang="en-US" sz="1200" dirty="0"/>
            </a:br>
            <a:br>
              <a:rPr lang="en-US" sz="1200" dirty="0"/>
            </a:br>
            <a:r>
              <a:rPr lang="en-US" sz="1200" b="1" dirty="0"/>
              <a:t>Features:</a:t>
            </a:r>
            <a:r>
              <a:rPr lang="en-US" sz="1200" dirty="0"/>
              <a:t>•Durable mil-spec design and construction</a:t>
            </a:r>
            <a:br>
              <a:rPr lang="en-US" sz="1200" dirty="0"/>
            </a:br>
            <a:r>
              <a:rPr lang="en-US" sz="1200" dirty="0"/>
              <a:t>•Unique barrel recoil technology dissipates most recoil energy</a:t>
            </a:r>
            <a:br>
              <a:rPr lang="en-US" sz="1200" dirty="0"/>
            </a:br>
            <a:r>
              <a:rPr lang="en-US" sz="1200" dirty="0"/>
              <a:t>•Semi automatic design </a:t>
            </a:r>
            <a:br>
              <a:rPr lang="en-US" sz="1200" dirty="0"/>
            </a:br>
            <a:r>
              <a:rPr lang="en-US" sz="1200" dirty="0"/>
              <a:t>•Magazine fed for ease of reloading </a:t>
            </a:r>
            <a:br>
              <a:rPr lang="en-US" sz="1200" dirty="0"/>
            </a:br>
            <a:r>
              <a:rPr lang="en-US" sz="1200" dirty="0"/>
              <a:t>•Bullpup design for compact size and optimum weight distribution</a:t>
            </a:r>
            <a:br>
              <a:rPr lang="en-US" sz="1200" dirty="0"/>
            </a:br>
            <a:r>
              <a:rPr lang="en-US" sz="1200" dirty="0"/>
              <a:t>•Sub-MOA with match grade ammunition</a:t>
            </a:r>
            <a:br>
              <a:rPr lang="en-US" sz="1200" dirty="0"/>
            </a:br>
            <a:br>
              <a:rPr lang="en-US" sz="1200" dirty="0"/>
            </a:br>
            <a:r>
              <a:rPr lang="en-US" sz="1200" b="1" dirty="0"/>
              <a:t>Specifications: Caliber</a:t>
            </a:r>
            <a:r>
              <a:rPr lang="en-US" sz="1200" dirty="0"/>
              <a:t>: .50 BMG </a:t>
            </a:r>
            <a:br>
              <a:rPr lang="en-US" sz="1200" dirty="0"/>
            </a:br>
            <a:r>
              <a:rPr lang="en-US" sz="1200" dirty="0"/>
              <a:t>Effective Range: 1500m </a:t>
            </a:r>
            <a:br>
              <a:rPr lang="en-US" sz="1200" dirty="0"/>
            </a:br>
            <a:r>
              <a:rPr lang="en-US" sz="1200" dirty="0"/>
              <a:t>Magazine Capacity: 5 </a:t>
            </a:r>
            <a:br>
              <a:rPr lang="en-US" sz="1200" dirty="0"/>
            </a:br>
            <a:r>
              <a:rPr lang="en-US" sz="1200" dirty="0"/>
              <a:t>Method of Operation: Long Recoil Action</a:t>
            </a:r>
            <a:br>
              <a:rPr lang="en-US" sz="1200" dirty="0"/>
            </a:br>
            <a:r>
              <a:rPr lang="en-US" sz="1200" dirty="0"/>
              <a:t>Operating Length: 1126mm </a:t>
            </a:r>
            <a:br>
              <a:rPr lang="en-US" sz="1200" dirty="0"/>
            </a:br>
            <a:r>
              <a:rPr lang="en-US" sz="1200" dirty="0"/>
              <a:t>Transportation Length: 928mm</a:t>
            </a:r>
            <a:br>
              <a:rPr lang="en-US" sz="1200" dirty="0"/>
            </a:br>
            <a:r>
              <a:rPr lang="en-US" sz="1200" dirty="0"/>
              <a:t>Barrel Length: 730mm/910mm </a:t>
            </a:r>
            <a:br>
              <a:rPr lang="en-US" sz="1200" dirty="0"/>
            </a:br>
            <a:r>
              <a:rPr lang="en-US" sz="1200" dirty="0"/>
              <a:t>Weight, Empty: 11500g</a:t>
            </a:r>
            <a:endParaRPr lang="he-IL" sz="1200" dirty="0"/>
          </a:p>
        </p:txBody>
      </p:sp>
    </p:spTree>
    <p:extLst>
      <p:ext uri="{BB962C8B-B14F-4D97-AF65-F5344CB8AC3E}">
        <p14:creationId xmlns:p14="http://schemas.microsoft.com/office/powerpoint/2010/main" val="330993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C000"/>
                </a:solidFill>
              </a:rPr>
              <a:t>"Judgment" long range sniper system 338</a:t>
            </a:r>
            <a:endParaRPr lang="he-IL" sz="2800"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5932034" y="1862234"/>
            <a:ext cx="5543550" cy="3695700"/>
          </a:xfrm>
          <a:prstGeom prst="rect">
            <a:avLst/>
          </a:prstGeom>
        </p:spPr>
      </p:pic>
      <p:sp>
        <p:nvSpPr>
          <p:cNvPr id="5" name="Rectangle 4"/>
          <p:cNvSpPr/>
          <p:nvPr/>
        </p:nvSpPr>
        <p:spPr>
          <a:xfrm>
            <a:off x="464598" y="1935921"/>
            <a:ext cx="5259408" cy="3416320"/>
          </a:xfrm>
          <a:prstGeom prst="rect">
            <a:avLst/>
          </a:prstGeom>
        </p:spPr>
        <p:txBody>
          <a:bodyPr wrap="square">
            <a:spAutoFit/>
          </a:bodyPr>
          <a:lstStyle/>
          <a:p>
            <a:r>
              <a:rPr lang="en-US" dirty="0"/>
              <a:t>Judgment –STARMIS Long Range Tactical</a:t>
            </a:r>
          </a:p>
          <a:p>
            <a:r>
              <a:rPr lang="en-US" dirty="0"/>
              <a:t>.338 </a:t>
            </a:r>
            <a:r>
              <a:rPr lang="en-US" dirty="0" err="1"/>
              <a:t>Lapua</a:t>
            </a:r>
            <a:r>
              <a:rPr lang="en-US" dirty="0"/>
              <a:t> Magnum </a:t>
            </a:r>
          </a:p>
          <a:p>
            <a:r>
              <a:rPr lang="en-US" dirty="0"/>
              <a:t>26" Fluted blackened stainless varmint contour barrel</a:t>
            </a:r>
          </a:p>
          <a:p>
            <a:r>
              <a:rPr lang="en-US" dirty="0"/>
              <a:t>Blackened Stainless receiver, drilled and tapped</a:t>
            </a:r>
          </a:p>
          <a:p>
            <a:r>
              <a:rPr lang="en-US" dirty="0"/>
              <a:t>AAC Muzzle Brake / Detachable  suppresser </a:t>
            </a:r>
          </a:p>
          <a:p>
            <a:r>
              <a:rPr lang="en-US" dirty="0"/>
              <a:t>Detachable Magazine {7 rounds} </a:t>
            </a:r>
          </a:p>
          <a:p>
            <a:r>
              <a:rPr lang="en-US" dirty="0"/>
              <a:t>Steel trigger guard / Hair trigger 2.8Lbi </a:t>
            </a:r>
          </a:p>
          <a:p>
            <a:r>
              <a:rPr lang="en-US" dirty="0"/>
              <a:t>Adjustable recoil pad</a:t>
            </a:r>
          </a:p>
          <a:p>
            <a:r>
              <a:rPr lang="en-US" dirty="0"/>
              <a:t>Effective range 1100-1400 meter with proper ammo </a:t>
            </a:r>
          </a:p>
          <a:p>
            <a:endParaRPr lang="en-US" dirty="0"/>
          </a:p>
        </p:txBody>
      </p:sp>
    </p:spTree>
    <p:extLst>
      <p:ext uri="{BB962C8B-B14F-4D97-AF65-F5344CB8AC3E}">
        <p14:creationId xmlns:p14="http://schemas.microsoft.com/office/powerpoint/2010/main" val="153719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9900"/>
                </a:solidFill>
              </a:rPr>
              <a:t>Pistols – </a:t>
            </a:r>
            <a:r>
              <a:rPr lang="en-US" dirty="0" err="1">
                <a:solidFill>
                  <a:srgbClr val="CC9900"/>
                </a:solidFill>
              </a:rPr>
              <a:t>golani</a:t>
            </a:r>
            <a:r>
              <a:rPr lang="en-US" dirty="0">
                <a:solidFill>
                  <a:srgbClr val="CC9900"/>
                </a:solidFill>
              </a:rPr>
              <a:t> series</a:t>
            </a:r>
          </a:p>
        </p:txBody>
      </p:sp>
      <p:sp>
        <p:nvSpPr>
          <p:cNvPr id="3" name="Content Placeholder 2"/>
          <p:cNvSpPr>
            <a:spLocks noGrp="1"/>
          </p:cNvSpPr>
          <p:nvPr>
            <p:ph idx="1"/>
          </p:nvPr>
        </p:nvSpPr>
        <p:spPr>
          <a:xfrm>
            <a:off x="6090675" y="2221899"/>
            <a:ext cx="5705119" cy="3695136"/>
          </a:xfrm>
        </p:spPr>
        <p:txBody>
          <a:bodyPr>
            <a:normAutofit fontScale="92500" lnSpcReduction="20000"/>
          </a:bodyPr>
          <a:lstStyle/>
          <a:p>
            <a:pPr marL="0" indent="0" algn="l">
              <a:buNone/>
            </a:pPr>
            <a:r>
              <a:rPr lang="en-US" dirty="0"/>
              <a:t>The </a:t>
            </a:r>
            <a:r>
              <a:rPr lang="en-US" dirty="0">
                <a:solidFill>
                  <a:srgbClr val="C00000"/>
                </a:solidFill>
              </a:rPr>
              <a:t>GOLANI</a:t>
            </a:r>
            <a:r>
              <a:rPr lang="en-US" dirty="0"/>
              <a:t> series are the winning pistol design. Reliability, ruggedness, accuracy, and ease of use are all features that a combat operative or a law enforcement looks for in his service hand gun. And that is what the </a:t>
            </a:r>
            <a:r>
              <a:rPr lang="en-US" dirty="0">
                <a:solidFill>
                  <a:srgbClr val="C00000"/>
                </a:solidFill>
              </a:rPr>
              <a:t>GOLANI</a:t>
            </a:r>
            <a:r>
              <a:rPr lang="en-US" dirty="0"/>
              <a:t> gives.</a:t>
            </a:r>
          </a:p>
          <a:p>
            <a:pPr marL="0" indent="0" algn="l">
              <a:buNone/>
            </a:pPr>
            <a:r>
              <a:rPr lang="en-US" dirty="0"/>
              <a:t>The</a:t>
            </a:r>
            <a:r>
              <a:rPr lang="en-US" dirty="0">
                <a:solidFill>
                  <a:srgbClr val="C00000"/>
                </a:solidFill>
              </a:rPr>
              <a:t> GOLANI </a:t>
            </a:r>
            <a:r>
              <a:rPr lang="en-US" dirty="0"/>
              <a:t>comes in several versions a Full Size pistol, a Compact one and also, a Sub Compact pistol. It also chambered in several calibers such as 9mm, .40SW, .</a:t>
            </a:r>
            <a:r>
              <a:rPr lang="en-US"/>
              <a:t>45 ACP etc</a:t>
            </a:r>
            <a:r>
              <a:rPr lang="en-US" dirty="0"/>
              <a:t>.</a:t>
            </a:r>
          </a:p>
          <a:p>
            <a:pPr marL="0" indent="0" algn="l">
              <a:buNone/>
            </a:pPr>
            <a:r>
              <a:rPr lang="en-US" dirty="0"/>
              <a:t>There are also a big verity of </a:t>
            </a:r>
            <a:r>
              <a:rPr lang="en-US" b="1" dirty="0">
                <a:solidFill>
                  <a:srgbClr val="C00000"/>
                </a:solidFill>
              </a:rPr>
              <a:t>accessories</a:t>
            </a:r>
            <a:r>
              <a:rPr lang="en-US" dirty="0"/>
              <a:t> that can come with it as well.</a:t>
            </a:r>
          </a:p>
          <a:p>
            <a:pPr marL="0" indent="0" algn="l">
              <a:buNone/>
            </a:pPr>
            <a:endParaRPr lang="en-US" dirty="0"/>
          </a:p>
        </p:txBody>
      </p:sp>
      <p:pic>
        <p:nvPicPr>
          <p:cNvPr id="4" name="Picture 3"/>
          <p:cNvPicPr>
            <a:picLocks noChangeAspect="1"/>
          </p:cNvPicPr>
          <p:nvPr/>
        </p:nvPicPr>
        <p:blipFill>
          <a:blip r:embed="rId2"/>
          <a:stretch>
            <a:fillRect/>
          </a:stretch>
        </p:blipFill>
        <p:spPr>
          <a:xfrm>
            <a:off x="681134" y="1483567"/>
            <a:ext cx="5185605" cy="4602381"/>
          </a:xfrm>
          <a:prstGeom prst="rect">
            <a:avLst/>
          </a:prstGeom>
        </p:spPr>
      </p:pic>
    </p:spTree>
    <p:extLst>
      <p:ext uri="{BB962C8B-B14F-4D97-AF65-F5344CB8AC3E}">
        <p14:creationId xmlns:p14="http://schemas.microsoft.com/office/powerpoint/2010/main" val="3773438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747</TotalTime>
  <Words>944</Words>
  <Application>Microsoft Office PowerPoint</Application>
  <PresentationFormat>Widescreen</PresentationFormat>
  <Paragraphs>90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Rockwell</vt:lpstr>
      <vt:lpstr>Times New Roman</vt:lpstr>
      <vt:lpstr>Damask</vt:lpstr>
      <vt:lpstr>PowerPoint Presentation</vt:lpstr>
      <vt:lpstr>Starmis arms International</vt:lpstr>
      <vt:lpstr>Assault Rifles  </vt:lpstr>
      <vt:lpstr>The levi series</vt:lpstr>
      <vt:lpstr>THE STAR SERIES </vt:lpstr>
      <vt:lpstr>SNIPER RIFLE THE XDL</vt:lpstr>
      <vt:lpstr>50 BMG anti-matEriAl rifle </vt:lpstr>
      <vt:lpstr>"Judgment" long range sniper system 338</vt:lpstr>
      <vt:lpstr>Pistols – golani series</vt:lpstr>
      <vt:lpstr>Ammunition</vt:lpstr>
      <vt:lpstr>MILITARY DIVING</vt:lpstr>
      <vt:lpstr>Starmis arms Inc. training</vt:lpstr>
      <vt:lpstr>Drones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Salem</dc:creator>
  <cp:lastModifiedBy>henry shushan</cp:lastModifiedBy>
  <cp:revision>50</cp:revision>
  <dcterms:created xsi:type="dcterms:W3CDTF">2016-06-26T14:32:11Z</dcterms:created>
  <dcterms:modified xsi:type="dcterms:W3CDTF">2016-07-06T21:15:53Z</dcterms:modified>
</cp:coreProperties>
</file>